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72" r:id="rId3"/>
    <p:sldId id="280" r:id="rId4"/>
    <p:sldId id="326" r:id="rId5"/>
    <p:sldId id="323" r:id="rId6"/>
    <p:sldId id="318" r:id="rId7"/>
    <p:sldId id="312" r:id="rId8"/>
    <p:sldId id="307" r:id="rId9"/>
    <p:sldId id="328" r:id="rId10"/>
    <p:sldId id="327" r:id="rId11"/>
    <p:sldId id="313" r:id="rId12"/>
    <p:sldId id="293" r:id="rId13"/>
    <p:sldId id="306" r:id="rId14"/>
    <p:sldId id="282" r:id="rId15"/>
    <p:sldId id="304" r:id="rId16"/>
    <p:sldId id="305" r:id="rId17"/>
    <p:sldId id="316" r:id="rId18"/>
    <p:sldId id="271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8C2FBF85-2031-4F28-AA8C-37DBFD024E7A}">
          <p14:sldIdLst>
            <p14:sldId id="259"/>
            <p14:sldId id="272"/>
            <p14:sldId id="280"/>
            <p14:sldId id="326"/>
            <p14:sldId id="323"/>
            <p14:sldId id="318"/>
            <p14:sldId id="312"/>
            <p14:sldId id="307"/>
            <p14:sldId id="328"/>
            <p14:sldId id="327"/>
            <p14:sldId id="313"/>
            <p14:sldId id="293"/>
            <p14:sldId id="306"/>
            <p14:sldId id="282"/>
            <p14:sldId id="304"/>
            <p14:sldId id="305"/>
            <p14:sldId id="316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1AD"/>
    <a:srgbClr val="698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8" autoAdjust="0"/>
    <p:restoredTop sz="61947" autoAdjust="0"/>
  </p:normalViewPr>
  <p:slideViewPr>
    <p:cSldViewPr snapToGrid="0">
      <p:cViewPr>
        <p:scale>
          <a:sx n="67" d="100"/>
          <a:sy n="67" d="100"/>
        </p:scale>
        <p:origin x="163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F59E93-E017-F54D-B9BE-988F13F5C429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9D84B2-48C8-B847-A294-014C35CE7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03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Detailed certified testing information available upon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7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5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manufactured parts are 100% traceable via serialization/lot tracking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20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2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0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0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36015-564A-F2CE-2637-1C0363D2D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5651A-6C8C-5B68-EF34-CA8D1ED5E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5FAA7-B35D-3FDF-AD4E-7DE7E9DDF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 DLC mil-spec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2BA4-C50D-DF11-343B-A8437DEA8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88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82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85B62-3DD7-D338-9384-698DB3D5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AB5C7-F8C4-0191-2C25-5F155B2E23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2FB012-0715-4E55-E78C-2A119F1B51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44F-56CB-3D81-D57F-6C5F92235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52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EAA07-E5B8-6D19-A01F-7EB41C3C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C3E36-66E0-ADAC-4B00-33701D3B3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EF202-BDE8-68E0-2144-C58C5377D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Pandora Mission </a:t>
            </a:r>
            <a:r>
              <a:rPr lang="en-US" dirty="0" err="1"/>
              <a:t>smallsat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FF0000"/>
                </a:solidFill>
              </a:rPr>
              <a:t>PUNCH Mission</a:t>
            </a:r>
          </a:p>
          <a:p>
            <a:pPr marL="1143000" lvl="1" indent="-457200"/>
            <a:r>
              <a:rPr lang="en-US" sz="2000" dirty="0">
                <a:solidFill>
                  <a:srgbClr val="FF0000"/>
                </a:solidFill>
              </a:rPr>
              <a:t>Bandpass 6000nmVIS on a lens cutting out blue.</a:t>
            </a:r>
          </a:p>
          <a:p>
            <a:pPr marL="1143000" lvl="1" indent="-457200"/>
            <a:r>
              <a:rPr lang="en-US" sz="2000" dirty="0">
                <a:solidFill>
                  <a:srgbClr val="FF0000"/>
                </a:solidFill>
              </a:rPr>
              <a:t>Southwest Research</a:t>
            </a:r>
          </a:p>
          <a:p>
            <a:pPr marL="1143000" lvl="1" indent="-457200"/>
            <a:r>
              <a:rPr lang="en-US" sz="2000" dirty="0">
                <a:solidFill>
                  <a:srgbClr val="FF0000"/>
                </a:solidFill>
              </a:rPr>
              <a:t>IR and blue suppression filter with excellent transmission through the remaining visible spectrum– only time we’ve done a BP filter on a lens(curved surface)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4C025-00B0-E680-4C05-518EAB1D2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74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D84B2-48C8-B847-A294-014C35CE79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5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1D851-6A03-3612-61DD-EBDA03F1C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361F3-5C10-93B4-1E9E-326994AFC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Montserrat Semi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840D6-48E7-6B26-C06F-1FF9BEDCC9B7}"/>
              </a:ext>
            </a:extLst>
          </p:cNvPr>
          <p:cNvSpPr/>
          <p:nvPr userDrawn="1"/>
        </p:nvSpPr>
        <p:spPr>
          <a:xfrm>
            <a:off x="9259503" y="6131293"/>
            <a:ext cx="2425566" cy="726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659F70-8D71-D496-3257-470CB9E4FFA6}"/>
              </a:ext>
            </a:extLst>
          </p:cNvPr>
          <p:cNvCxnSpPr>
            <a:cxnSpLocks/>
          </p:cNvCxnSpPr>
          <p:nvPr userDrawn="1"/>
        </p:nvCxnSpPr>
        <p:spPr>
          <a:xfrm>
            <a:off x="0" y="6506179"/>
            <a:ext cx="11825416" cy="0"/>
          </a:xfrm>
          <a:prstGeom prst="straightConnector1">
            <a:avLst/>
          </a:prstGeom>
          <a:ln w="63500" cap="flat">
            <a:solidFill>
              <a:schemeClr val="accent2"/>
            </a:solidFill>
            <a:round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92A39F5-D20E-6F9C-2781-35D12B255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5276" y="367577"/>
            <a:ext cx="5761447" cy="14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1CB4-0135-D593-8E82-FE64CF4D092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571BB-1E94-BDE3-182F-77789E04D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D3CC37-05B9-5ED9-738B-3643DBFB4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0BC2-3163-DA5D-6596-3E40BFC9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FBD31-93B3-1098-96CE-B58412D0E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BD43B9-0D3E-DDCC-BCA1-E5D894BFD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8806-1704-7AE1-53D8-25EE60807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E2F98-7AED-934B-FF92-F8AC74B2C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lang="en-US" noProof="0" dirty="0"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402C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49C4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49C4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49C4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49C4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B42D3-E9D8-89C2-B29E-AF47BEED3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E1555-8F01-24DD-A986-22B8EA90F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836B-7DE6-CB2D-9E3C-DCF3CBDC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F2235-0DAA-3202-A5E7-D6835C1ED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3D0A8-6075-A555-F569-107D7D97E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9869D-661D-DFE6-EA51-9394F7FDF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5C702-E0A3-BC5E-5FC8-2C814344E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EB3477-9F79-375E-CA4B-A9A2CC4E4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9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FD49-A3F8-F8C0-4DDC-E06AA900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BD3A2-4166-1786-F7D9-BDA8D5DDC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AD70A-DE5F-43C8-DD8F-360B81D9B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4CAC92-154A-8711-0F66-A081FC7B7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1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7794-8910-84F1-36CB-075D95930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4530F-3842-E5F7-3748-69A2CA2A1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ABFE4-72EF-C19C-3740-D517BD1AC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540E6D-229E-B3C1-E5EC-39979BE67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94AA1-2FC6-EC2B-8B03-2468DFE8565E}"/>
              </a:ext>
            </a:extLst>
          </p:cNvPr>
          <p:cNvCxnSpPr>
            <a:cxnSpLocks/>
          </p:cNvCxnSpPr>
          <p:nvPr userDrawn="1"/>
        </p:nvCxnSpPr>
        <p:spPr>
          <a:xfrm>
            <a:off x="1018674" y="6508160"/>
            <a:ext cx="8310590" cy="0"/>
          </a:xfrm>
          <a:prstGeom prst="straightConnector1">
            <a:avLst/>
          </a:prstGeom>
          <a:ln w="63500" cap="flat">
            <a:solidFill>
              <a:schemeClr val="accent2"/>
            </a:soli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C6DC0-BE4D-ABEB-0358-99853330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58638-9AE5-07AB-ED74-0FA8309FE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0797"/>
            <a:ext cx="10515600" cy="4516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6D04D1-B495-8135-F8DB-E7521AA3F38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220" y="6235578"/>
            <a:ext cx="2148654" cy="52863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C36276-6410-3BC2-CD4A-2D65A5DC8F8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04099" y="6508160"/>
            <a:ext cx="587901" cy="0"/>
          </a:xfrm>
          <a:prstGeom prst="straightConnector1">
            <a:avLst/>
          </a:prstGeom>
          <a:ln w="63500" cap="flat">
            <a:solidFill>
              <a:schemeClr val="accent2"/>
            </a:solidFill>
            <a:round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BB6D36-BE97-364F-7C27-93523EA0362C}"/>
              </a:ext>
            </a:extLst>
          </p:cNvPr>
          <p:cNvCxnSpPr>
            <a:cxnSpLocks/>
          </p:cNvCxnSpPr>
          <p:nvPr userDrawn="1"/>
        </p:nvCxnSpPr>
        <p:spPr>
          <a:xfrm>
            <a:off x="0" y="6508160"/>
            <a:ext cx="689810" cy="0"/>
          </a:xfrm>
          <a:prstGeom prst="straightConnector1">
            <a:avLst/>
          </a:prstGeom>
          <a:ln w="63500" cap="flat">
            <a:solidFill>
              <a:schemeClr val="accent2"/>
            </a:solidFill>
            <a:round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2806B-3E4C-C149-C205-CD7E00ABB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432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fld id="{9C6BFE28-87E7-402A-BCF0-A8FD154B4D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accent3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e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D2DCEF-9C6E-66FB-34E6-A76D8B8E7B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203" y="1882314"/>
            <a:ext cx="6667594" cy="330111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2E7596C-53BD-475C-1990-B870EE540B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3147" y="4607052"/>
            <a:ext cx="2865706" cy="16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9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C4B5-F970-E56F-7E4F-2F1A8D21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Infrared Filters and Coatings</a:t>
            </a:r>
            <a:br>
              <a:rPr lang="en-US" dirty="0"/>
            </a:br>
            <a:r>
              <a:rPr lang="en-US" sz="2800" dirty="0"/>
              <a:t>Engineered spectral control for IR imaging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3D3FD-9DF0-0C1F-2F74-7CAC6944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7"/>
            <a:ext cx="9825111" cy="451616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Wavelength coverage from 2–15 µm</a:t>
            </a:r>
            <a:br>
              <a:rPr lang="en-US" dirty="0"/>
            </a:br>
            <a:r>
              <a:rPr lang="en-US" dirty="0"/>
              <a:t> (MWIR through LWIR)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Broad IR substrate menu including</a:t>
            </a:r>
            <a:br>
              <a:rPr lang="en-US" dirty="0"/>
            </a:br>
            <a:r>
              <a:rPr lang="en-US" dirty="0" err="1"/>
              <a:t>ZnSe</a:t>
            </a:r>
            <a:r>
              <a:rPr lang="en-US" dirty="0"/>
              <a:t>, ZnS, CaF2, silicon, sapphire,</a:t>
            </a:r>
            <a:br>
              <a:rPr lang="en-US" dirty="0"/>
            </a:br>
            <a:r>
              <a:rPr lang="en-US" dirty="0"/>
              <a:t>and more.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Supply-chain-secure alternatives to</a:t>
            </a:r>
            <a:br>
              <a:rPr lang="en-US" dirty="0"/>
            </a:br>
            <a:r>
              <a:rPr lang="en-US" dirty="0"/>
              <a:t>germanium available, including</a:t>
            </a:r>
            <a:br>
              <a:rPr lang="en-US" dirty="0"/>
            </a:br>
            <a:r>
              <a:rPr lang="en-US" dirty="0"/>
              <a:t>chalcogenide coating services for</a:t>
            </a:r>
            <a:br>
              <a:rPr lang="en-US" dirty="0"/>
            </a:br>
            <a:r>
              <a:rPr lang="en-US" dirty="0"/>
              <a:t>compact IR payloads.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C8BB0-761E-A48B-7BE5-ABA9B217E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6BFE28-87E7-402A-BCF0-A8FD154B4DF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0AFAC-B386-E287-1BB7-CE2F39036F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74" y="1660797"/>
            <a:ext cx="3921078" cy="2921333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71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8E7B1-2A45-8ECE-2347-98F6DB25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Anti-Reflective Coatings</a:t>
            </a:r>
            <a:br>
              <a:rPr lang="en-US" dirty="0"/>
            </a:br>
            <a:r>
              <a:rPr lang="en-US" sz="2800" dirty="0"/>
              <a:t>Essential for your optical performance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571E3A-1C7D-59C1-416D-F791BFFBE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25"/>
            <a:ext cx="10515600" cy="467042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Reflection reduction to less than 0.1% at angles up to 50°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Broad wavelength coverage from UV to far-IR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Durable coatings with environmental stability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Custom solutions with typical lead times of 4-6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Single-layer, V-coat, and broadband AR options</a:t>
            </a:r>
            <a:br>
              <a:rPr lang="en-US" dirty="0"/>
            </a:br>
            <a:endParaRPr lang="en-US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Meets MIL-C-48497. We offer these filters in two standard sizes: 25 mm and 50 mm dia. Custom sizes and shapes available.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06C15B3-9BC6-C51D-8B41-E5A820285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6F89F4E-959B-5744-898A-662C20E850D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"/>
    </mc:Choice>
    <mc:Fallback xmlns="">
      <p:transition advClick="0" advTm="1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374A19E-AF87-5416-0528-EEF184F1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Durable Filters for Laser Systems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0A29DC0-7F9C-E0CC-9FAC-CE0F6219B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5D66316-A91A-3F37-67BD-D36E057BA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7"/>
            <a:ext cx="6693310" cy="451616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/>
              <a:t>85 J/cm² @ 1064 nm</a:t>
            </a:r>
            <a:r>
              <a:rPr lang="en-US" sz="2400" dirty="0"/>
              <a:t>, 10 ns pulses—zero damage at 10 sites (independent Spica test).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Certified via least‑fluence‑failure method; all data NIST‑traceable and on file for audit.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Our coatings maintain functional and structural integrity under repeated exposure to high‑power beam delivery.</a:t>
            </a:r>
          </a:p>
        </p:txBody>
      </p:sp>
      <p:pic>
        <p:nvPicPr>
          <p:cNvPr id="23" name="Content Placeholder 16">
            <a:extLst>
              <a:ext uri="{FF2B5EF4-FFF2-40B4-BE49-F238E27FC236}">
                <a16:creationId xmlns:a16="http://schemas.microsoft.com/office/drawing/2014/main" id="{8A13C7EF-A15B-536E-C206-F816F83C37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1652" y="300367"/>
            <a:ext cx="2306280" cy="196531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D57C04-505D-C42B-CFF4-65BF1E92D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510" y="2414756"/>
            <a:ext cx="4223570" cy="376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31-29D4-B17D-3036-FD42B414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6691AD"/>
                </a:solidFill>
              </a:rPr>
              <a:t>Diamond-Like Carbon Coatings</a:t>
            </a:r>
            <a:endParaRPr lang="en-US" sz="3200" b="0" i="1" dirty="0">
              <a:highlight>
                <a:srgbClr val="FF0000"/>
              </a:highlight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DF3069-E1D8-34CB-DE95-8E3AD051D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231"/>
            <a:ext cx="8205316" cy="495599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Premium AR coatings on a variety of IR substrates</a:t>
            </a:r>
          </a:p>
          <a:p>
            <a:pPr marL="1143000" lvl="1" indent="-457200"/>
            <a:r>
              <a:rPr lang="en-US" sz="2000" dirty="0"/>
              <a:t>Germanium</a:t>
            </a:r>
          </a:p>
          <a:p>
            <a:pPr marL="1143000" lvl="1" indent="-457200"/>
            <a:r>
              <a:rPr lang="en-US" sz="2000" dirty="0"/>
              <a:t>Silicon</a:t>
            </a:r>
          </a:p>
          <a:p>
            <a:pPr marL="1143000" lvl="1" indent="-457200"/>
            <a:r>
              <a:rPr lang="en-US" sz="2000" dirty="0"/>
              <a:t>Custom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Unmatched durability and superior optical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Survives sand, salt fog, humidity, and</a:t>
            </a:r>
            <a:br>
              <a:rPr lang="en-US" sz="2400" dirty="0"/>
            </a:br>
            <a:r>
              <a:rPr lang="en-US" sz="2400" dirty="0"/>
              <a:t>extreme abrasion tests per MIL-F-41416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Optimized for 2-14</a:t>
            </a:r>
            <a:r>
              <a:rPr lang="el-GR" sz="2400" dirty="0"/>
              <a:t>μ</a:t>
            </a:r>
            <a:r>
              <a:rPr lang="en-US" sz="2400" dirty="0"/>
              <a:t>m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Extreme Environmental Resistance;</a:t>
            </a:r>
            <a:br>
              <a:rPr lang="en-US" sz="2400" dirty="0"/>
            </a:br>
            <a:r>
              <a:rPr lang="en-US" sz="2400" dirty="0"/>
              <a:t>withstands temperatures from -192°C to +500°C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D1817-9AE2-4F0C-6B26-A09F2D73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6F89F4E-959B-5744-898A-662C20E850D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C724D-AB37-C2EE-C9F3-CCD4A7CDE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30" r="20716" b="2484"/>
          <a:stretch>
            <a:fillRect/>
          </a:stretch>
        </p:blipFill>
        <p:spPr>
          <a:xfrm>
            <a:off x="8118638" y="1374231"/>
            <a:ext cx="3843850" cy="378339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19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4D7F-3ADC-F756-FE9E-7D5AE83F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652"/>
            <a:ext cx="10515600" cy="89376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Serving Demanding Markets and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43ACC-D063-8211-2144-4844DFC06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2691" y="6327775"/>
            <a:ext cx="2743200" cy="365125"/>
          </a:xfrm>
          <a:prstGeom prst="rect">
            <a:avLst/>
          </a:prstGeom>
        </p:spPr>
        <p:txBody>
          <a:bodyPr/>
          <a:lstStyle/>
          <a:p>
            <a:fld id="{96F89F4E-959B-5744-898A-662C20E850D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0BAD30-9756-69FD-4D35-3F6EEE7C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78" y="1339850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E7F5C28-17DB-C54B-12B6-FB9BE3DE4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578" y="2848441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7AABD4-E152-BFD2-FA91-FD20D4CDC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578" y="4348101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8DFF28-6C5D-4AE7-698A-801941407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605" y="2848441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2AA616-6679-6C38-890E-B862CB0DA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605" y="1339850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DAE3C9-A13F-B482-F8C4-EA5FE4580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6551" y="2843642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160BEB-849B-5E4F-24F3-33058E40B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912" y="4347436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A679CB-09C8-14A5-90AA-AB4E9469D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9244" y="4357032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E707E40-3A21-8364-349A-0EF81676F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912" y="1339850"/>
            <a:ext cx="1270000" cy="127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2A66B8-378A-EC2B-E72E-3FE88AF1C0C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837" t="2582" r="36052" b="2724"/>
          <a:stretch>
            <a:fillRect/>
          </a:stretch>
        </p:blipFill>
        <p:spPr>
          <a:xfrm>
            <a:off x="4061912" y="1339851"/>
            <a:ext cx="1270000" cy="127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80A98B-8169-86E5-B489-BEED0FA4141E}"/>
              </a:ext>
            </a:extLst>
          </p:cNvPr>
          <p:cNvSpPr txBox="1"/>
          <p:nvPr/>
        </p:nvSpPr>
        <p:spPr>
          <a:xfrm>
            <a:off x="386793" y="1593494"/>
            <a:ext cx="3551984" cy="394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latin typeface="Montserrat" panose="00000500000000000000" pitchFamily="2" charset="0"/>
              </a:rPr>
              <a:t>Markets Served:</a:t>
            </a:r>
          </a:p>
          <a:p>
            <a:pPr algn="ctr"/>
            <a:endParaRPr lang="en-US" sz="2000" b="1" dirty="0">
              <a:solidFill>
                <a:schemeClr val="accent3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Defense &amp; Aerospace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Environmental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Science &amp; Industry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Instrumentation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Astronomy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Semiconductor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Imaging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Biotechnology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Medical Devices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Telecommunications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Universities &amp; National Labs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Resellers &amp; Representatives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F6EE83-D03A-DDDB-81CA-0A0D3AF7FDAC}"/>
              </a:ext>
            </a:extLst>
          </p:cNvPr>
          <p:cNvSpPr txBox="1"/>
          <p:nvPr/>
        </p:nvSpPr>
        <p:spPr>
          <a:xfrm>
            <a:off x="8574454" y="1593494"/>
            <a:ext cx="3425636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latin typeface="Montserrat" panose="00000500000000000000" pitchFamily="2" charset="0"/>
              </a:rPr>
              <a:t>Applications:</a:t>
            </a:r>
          </a:p>
          <a:p>
            <a:pPr algn="ctr"/>
            <a:endParaRPr lang="en-US" sz="2000" b="1" dirty="0">
              <a:solidFill>
                <a:schemeClr val="accent3"/>
              </a:solidFill>
              <a:latin typeface="Montserrat" panose="00000500000000000000" pitchFamily="2" charset="0"/>
            </a:endParaRP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Surveillance &amp; Targeting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Night Vision Systems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Environmental Monitoring 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Oil/Water/Gas Analysis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Agricultural Imaging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Fluorescence Studies 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Spectroscopy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Thermal Imaging </a:t>
            </a:r>
          </a:p>
          <a:p>
            <a:pPr marL="171450" indent="-171450">
              <a:lnSpc>
                <a:spcPts val="208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Montserrat" panose="00000500000000000000" pitchFamily="2" charset="0"/>
              </a:rPr>
              <a:t>Astronomy</a:t>
            </a:r>
          </a:p>
        </p:txBody>
      </p:sp>
      <p:pic>
        <p:nvPicPr>
          <p:cNvPr id="3" name="Picture 2" descr="The world's first drone with three optical cameras just launched. Why that  matters | ZDNET">
            <a:extLst>
              <a:ext uri="{FF2B5EF4-FFF2-40B4-BE49-F238E27FC236}">
                <a16:creationId xmlns:a16="http://schemas.microsoft.com/office/drawing/2014/main" id="{FD318895-83EE-1BE6-2C78-984D60237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 t="-670" r="15822" b="12664"/>
          <a:stretch>
            <a:fillRect/>
          </a:stretch>
        </p:blipFill>
        <p:spPr bwMode="auto">
          <a:xfrm>
            <a:off x="5610579" y="1334544"/>
            <a:ext cx="1270000" cy="12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65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08D67-D89F-D2F0-F8C8-21CA0E2BF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9C37DE8-01CB-DBE1-7EBA-AB8B112172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85165" y="662046"/>
            <a:ext cx="2255218" cy="169141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5C7D7E-E82E-5789-47D9-4F6384EB08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780" y="4578531"/>
            <a:ext cx="2134646" cy="172359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E9C3D39-152E-11D5-DC5B-A649FE22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Quality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9BED4D-0050-C4DC-3DF8-0738DAE9E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7670"/>
            <a:ext cx="9446231" cy="4398026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100% product inspection using state-of-the-art metrology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Advanced testing and inspection facilities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Standard and custom testing equipment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Return rate &lt; 0.2%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Digital/hardcopy spectral data supplied with all optics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manufactured parts 100% traceable via</a:t>
            </a:r>
            <a:br>
              <a:rPr lang="en-US" dirty="0"/>
            </a:br>
            <a:r>
              <a:rPr lang="en-US" dirty="0"/>
              <a:t>serialization/lot tracking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Environmental testing: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914C2-222E-202B-A20D-6E65AAE43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9E6F3-7BB9-9D12-6498-05B7563B8A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428" y="3882671"/>
            <a:ext cx="2747513" cy="2124019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67239-2BC9-64C6-AE43-62D5472B0E6E}"/>
              </a:ext>
            </a:extLst>
          </p:cNvPr>
          <p:cNvSpPr txBox="1"/>
          <p:nvPr/>
        </p:nvSpPr>
        <p:spPr>
          <a:xfrm>
            <a:off x="622444" y="5212739"/>
            <a:ext cx="303775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Abrasion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Humidity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Solubility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8C335-B19D-1BC6-50EF-080F89170C6C}"/>
              </a:ext>
            </a:extLst>
          </p:cNvPr>
          <p:cNvSpPr txBox="1"/>
          <p:nvPr/>
        </p:nvSpPr>
        <p:spPr>
          <a:xfrm>
            <a:off x="2810457" y="5226208"/>
            <a:ext cx="303775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Vibration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Salt fog/corrosion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accent1"/>
                </a:solidFill>
                <a:latin typeface="Montserrat" pitchFamily="2" charset="77"/>
              </a:rPr>
              <a:t>Laser damage</a:t>
            </a:r>
          </a:p>
        </p:txBody>
      </p:sp>
    </p:spTree>
    <p:extLst>
      <p:ext uri="{BB962C8B-B14F-4D97-AF65-F5344CB8AC3E}">
        <p14:creationId xmlns:p14="http://schemas.microsoft.com/office/powerpoint/2010/main" val="140603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7899-ED87-BAF9-3B07-F4B52ACE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Fast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D711-4197-1A58-B0B7-3C063514D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7"/>
            <a:ext cx="10515600" cy="451616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RFQ to Quote</a:t>
            </a:r>
          </a:p>
          <a:p>
            <a:pPr lvl="1"/>
            <a:r>
              <a:rPr lang="en-US" dirty="0"/>
              <a:t>Same-day processed and notification to customer</a:t>
            </a:r>
          </a:p>
          <a:p>
            <a:pPr lvl="1"/>
            <a:r>
              <a:rPr lang="en-US" dirty="0"/>
              <a:t>Turnaround 1-3 days</a:t>
            </a:r>
          </a:p>
          <a:p>
            <a:r>
              <a:rPr lang="en-US" dirty="0"/>
              <a:t>Custom Runs</a:t>
            </a:r>
          </a:p>
          <a:p>
            <a:pPr lvl="1"/>
            <a:r>
              <a:rPr lang="en-US" dirty="0"/>
              <a:t>Avg. 3-8 weeks lead time*</a:t>
            </a:r>
          </a:p>
          <a:p>
            <a:pPr lvl="1"/>
            <a:r>
              <a:rPr lang="en-US" dirty="0"/>
              <a:t>Just-In-Time flexibility</a:t>
            </a:r>
          </a:p>
          <a:p>
            <a:r>
              <a:rPr lang="en-US" dirty="0"/>
              <a:t>Inventory</a:t>
            </a:r>
          </a:p>
          <a:p>
            <a:pPr lvl="1"/>
            <a:r>
              <a:rPr lang="en-US" dirty="0"/>
              <a:t>Large stock of optical-grade substrates, including:</a:t>
            </a:r>
          </a:p>
          <a:p>
            <a:pPr lvl="2"/>
            <a:r>
              <a:rPr lang="en-US" dirty="0"/>
              <a:t>BK7, Fused Silica, Borosilicate, B 270</a:t>
            </a:r>
          </a:p>
          <a:p>
            <a:pPr lvl="1"/>
            <a:r>
              <a:rPr lang="en-US" dirty="0"/>
              <a:t>IR materials on-hand including:</a:t>
            </a:r>
          </a:p>
          <a:p>
            <a:pPr lvl="2"/>
            <a:r>
              <a:rPr lang="en-US" dirty="0"/>
              <a:t>Germanium, Zinc Selenide,  Zinc Sulfide, Silicon, Sapphire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BBF56-9D24-6C4E-51AD-ED407DD2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B5FDA-1DFA-DD7B-9847-AD96DCA54CC6}"/>
              </a:ext>
            </a:extLst>
          </p:cNvPr>
          <p:cNvSpPr txBox="1"/>
          <p:nvPr/>
        </p:nvSpPr>
        <p:spPr>
          <a:xfrm>
            <a:off x="-150254" y="6121308"/>
            <a:ext cx="6001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* lead times may vary based on project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588705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4CA4-4DA3-2947-D5CA-0E067E57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6691AD"/>
                </a:solidFill>
              </a:rPr>
              <a:t>What’s Next for Andover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915A020-8477-1FD7-955E-03825F1ACB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08025" y="1660525"/>
            <a:ext cx="10775950" cy="440736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New fabrication equipment</a:t>
            </a:r>
          </a:p>
          <a:p>
            <a:pPr marL="1143000" lvl="1" indent="-457200"/>
            <a:r>
              <a:rPr lang="en-US" altLang="en-US" dirty="0"/>
              <a:t>5-axis milling center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Expanded chamber capacity </a:t>
            </a:r>
          </a:p>
          <a:p>
            <a:pPr marL="1143000" lvl="1" indent="-457200"/>
            <a:r>
              <a:rPr lang="en-US" altLang="en-US" dirty="0"/>
              <a:t>3 new chambers online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Process control and testing equipment</a:t>
            </a:r>
          </a:p>
          <a:p>
            <a:pPr marL="1143000" lvl="1" indent="-457200"/>
            <a:r>
              <a:rPr lang="en-US" altLang="en-US" dirty="0"/>
              <a:t>Photolithography liftoff</a:t>
            </a:r>
          </a:p>
          <a:p>
            <a:pPr marL="1143000" lvl="1" indent="-457200"/>
            <a:r>
              <a:rPr lang="en-US" altLang="en-US" dirty="0"/>
              <a:t>Ultrasonic cleaning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Auto-centering high-speed fabrication</a:t>
            </a:r>
          </a:p>
          <a:p>
            <a:pPr marL="1143000" lvl="1" indent="-457200"/>
            <a:r>
              <a:rPr lang="en-US" altLang="en-US" dirty="0"/>
              <a:t>Sapphire / optical glasses</a:t>
            </a:r>
          </a:p>
          <a:p>
            <a:pPr marL="1143000" lvl="1" indent="-457200"/>
            <a:r>
              <a:rPr lang="en-US" altLang="en-US" dirty="0"/>
              <a:t>Exotic shapes / precision beveling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CE084-387B-3091-5023-7FAABF2D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85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097641-B1A6-6C3A-8A44-ECE9FAC4B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8415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6B88B53-1A8B-EA89-2ACD-6163DED3B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2452"/>
            <a:ext cx="9144000" cy="18415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 Legacy of Quality 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Focused on the Future </a:t>
            </a:r>
          </a:p>
          <a:p>
            <a:endParaRPr lang="en-US" sz="2400" b="1" dirty="0">
              <a:solidFill>
                <a:schemeClr val="accent1"/>
              </a:solidFill>
              <a:latin typeface="Montserrat SemiBold" pitchFamily="2" charset="77"/>
              <a:ea typeface="Open Sans SemiBold" pitchFamily="2" charset="0"/>
              <a:cs typeface="Open Sans SemiBold" pitchFamily="2" charset="0"/>
            </a:endParaRP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chemeClr val="accent1"/>
                </a:solidFill>
                <a:latin typeface="Montserrat Medium" pitchFamily="2" charset="0"/>
                <a:ea typeface="Open Sans SemiBold" pitchFamily="2" charset="0"/>
                <a:cs typeface="Open Sans SemiBold" pitchFamily="2" charset="0"/>
              </a:rPr>
              <a:t>4 Commercial Drive </a:t>
            </a:r>
            <a:r>
              <a:rPr lang="en-US" sz="2400" dirty="0">
                <a:solidFill>
                  <a:schemeClr val="accent1"/>
                </a:solidFill>
                <a:latin typeface="Montserrat ExtraBold" pitchFamily="2" charset="0"/>
                <a:ea typeface="Open Sans SemiBold" pitchFamily="2" charset="0"/>
                <a:cs typeface="Open Sans SemiBold" pitchFamily="2" charset="0"/>
              </a:rPr>
              <a:t>•</a:t>
            </a:r>
            <a:r>
              <a:rPr lang="en-US" sz="2400" b="0" dirty="0">
                <a:solidFill>
                  <a:schemeClr val="accent1"/>
                </a:solidFill>
                <a:latin typeface="Montserrat Medium" pitchFamily="2" charset="0"/>
                <a:ea typeface="Open Sans SemiBold" pitchFamily="2" charset="0"/>
                <a:cs typeface="Open Sans SemiBold" pitchFamily="2" charset="0"/>
              </a:rPr>
              <a:t> Salem, NH 03079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A5D9E-8AC5-DE39-7DFA-1F89A4628217}"/>
              </a:ext>
            </a:extLst>
          </p:cNvPr>
          <p:cNvSpPr txBox="1"/>
          <p:nvPr/>
        </p:nvSpPr>
        <p:spPr>
          <a:xfrm>
            <a:off x="2105554" y="5368963"/>
            <a:ext cx="798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</a:rPr>
              <a:t>T: 603.893.6888 </a:t>
            </a:r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  <a:sym typeface="Wingdings"/>
              </a:rPr>
              <a:t> </a:t>
            </a:r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</a:rPr>
              <a:t>F: 603.893.6508  </a:t>
            </a:r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  <a:sym typeface="Wingdings"/>
              </a:rPr>
              <a:t></a:t>
            </a:r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</a:rPr>
              <a:t>  www.andovercorp.com</a:t>
            </a:r>
            <a:r>
              <a:rPr lang="en-US" sz="2000" dirty="0">
                <a:solidFill>
                  <a:schemeClr val="accent1"/>
                </a:solidFill>
                <a:latin typeface="Montserrat Medium" pitchFamily="2" charset="77"/>
                <a:ea typeface="Open Sans Light" pitchFamily="2" charset="0"/>
                <a:cs typeface="Open Sans Light" pitchFamily="2" charset="0"/>
                <a:sym typeface="Wingdings"/>
              </a:rPr>
              <a:t> </a:t>
            </a:r>
            <a:endParaRPr lang="en-US" sz="2000" dirty="0">
              <a:solidFill>
                <a:schemeClr val="accent1"/>
              </a:solidFill>
              <a:latin typeface="Montserrat Medium" pitchFamily="2" charset="77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9905E3-7160-E7BA-D2BE-B4C265CB8F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749" y="2421623"/>
            <a:ext cx="4094503" cy="10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9CB417-49CB-A831-511D-91F05430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Why Andover?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2496C-A2C2-E2A7-A188-548FED7EF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7"/>
            <a:ext cx="10515600" cy="4516166"/>
          </a:xfrm>
        </p:spPr>
        <p:txBody>
          <a:bodyPr>
            <a:normAutofit fontScale="92500"/>
          </a:bodyPr>
          <a:lstStyle/>
          <a:p>
            <a:r>
              <a:rPr lang="en-US" dirty="0"/>
              <a:t>Industry-leading customer satisfaction</a:t>
            </a:r>
          </a:p>
          <a:p>
            <a:pPr lvl="1"/>
            <a:r>
              <a:rPr lang="en-US" dirty="0"/>
              <a:t>Superior delivered quality with short lead times</a:t>
            </a:r>
          </a:p>
          <a:p>
            <a:r>
              <a:rPr lang="en-US" dirty="0"/>
              <a:t>Exceptional coating expertise</a:t>
            </a:r>
          </a:p>
          <a:p>
            <a:pPr lvl="1"/>
            <a:r>
              <a:rPr lang="en-US" dirty="0"/>
              <a:t>First-surface hard coat, assembled coatings, and hybrid solutions</a:t>
            </a:r>
          </a:p>
          <a:p>
            <a:r>
              <a:rPr lang="en-US" dirty="0"/>
              <a:t>Vertically integrated for a seamless process</a:t>
            </a:r>
          </a:p>
          <a:p>
            <a:pPr lvl="1"/>
            <a:r>
              <a:rPr lang="en-US" dirty="0"/>
              <a:t>For every step of the job including design, fabrication, and metrology</a:t>
            </a:r>
          </a:p>
          <a:p>
            <a:r>
              <a:rPr lang="en-US" dirty="0"/>
              <a:t>No program too small or too large</a:t>
            </a:r>
          </a:p>
          <a:p>
            <a:pPr lvl="1"/>
            <a:r>
              <a:rPr lang="en-US" dirty="0"/>
              <a:t>High-volume capacity with no minimum order quantities</a:t>
            </a:r>
          </a:p>
          <a:p>
            <a:r>
              <a:rPr lang="en-US" dirty="0"/>
              <a:t>Custom engineering to meet your needs</a:t>
            </a:r>
          </a:p>
          <a:p>
            <a:pPr lvl="1"/>
            <a:r>
              <a:rPr lang="en-US" dirty="0"/>
              <a:t>We work with every customer to develop the best possible solution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CB015-728F-C1C7-D943-E2FB11548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6F89F4E-959B-5744-898A-662C20E850D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2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Reliable Partner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713A2E-3783-1EA8-A08B-4736D6C72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25"/>
            <a:ext cx="10856306" cy="45164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Complete in-house control, from design through delivery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Redundancy integrated into all critical processes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Collaborative engineering through every project stage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Vertical integration ensures consistent quality,</a:t>
            </a:r>
            <a:br>
              <a:rPr lang="en-US" dirty="0"/>
            </a:br>
            <a:r>
              <a:rPr lang="en-US" dirty="0"/>
              <a:t>cost-effective production, and minimal lead times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67158E4-2F40-5F00-F4BA-582BE614F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6F89F4E-959B-5744-898A-662C20E850DC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009F15-D0BC-89CF-33EF-714C8F34F38F}"/>
              </a:ext>
            </a:extLst>
          </p:cNvPr>
          <p:cNvCxnSpPr>
            <a:cxnSpLocks/>
          </p:cNvCxnSpPr>
          <p:nvPr/>
        </p:nvCxnSpPr>
        <p:spPr>
          <a:xfrm>
            <a:off x="497494" y="5031719"/>
            <a:ext cx="1838516" cy="0"/>
          </a:xfrm>
          <a:prstGeom prst="line">
            <a:avLst/>
          </a:prstGeom>
          <a:ln w="63500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D89A7A1-1508-54AC-B313-FEDFB6766307}"/>
              </a:ext>
            </a:extLst>
          </p:cNvPr>
          <p:cNvCxnSpPr>
            <a:cxnSpLocks/>
          </p:cNvCxnSpPr>
          <p:nvPr/>
        </p:nvCxnSpPr>
        <p:spPr>
          <a:xfrm>
            <a:off x="2124630" y="5031719"/>
            <a:ext cx="2083079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1BF703-C43B-D950-BE05-A6EC6C9873D4}"/>
              </a:ext>
            </a:extLst>
          </p:cNvPr>
          <p:cNvCxnSpPr>
            <a:cxnSpLocks/>
          </p:cNvCxnSpPr>
          <p:nvPr/>
        </p:nvCxnSpPr>
        <p:spPr>
          <a:xfrm>
            <a:off x="3996330" y="5031719"/>
            <a:ext cx="2083079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BF6538C-2449-2F06-E75B-F344E14764D3}"/>
              </a:ext>
            </a:extLst>
          </p:cNvPr>
          <p:cNvCxnSpPr>
            <a:cxnSpLocks/>
          </p:cNvCxnSpPr>
          <p:nvPr/>
        </p:nvCxnSpPr>
        <p:spPr>
          <a:xfrm>
            <a:off x="5868029" y="5031719"/>
            <a:ext cx="2083079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2DFB1F-EF73-9838-08C5-C56D956B4707}"/>
              </a:ext>
            </a:extLst>
          </p:cNvPr>
          <p:cNvCxnSpPr>
            <a:cxnSpLocks/>
          </p:cNvCxnSpPr>
          <p:nvPr/>
        </p:nvCxnSpPr>
        <p:spPr>
          <a:xfrm>
            <a:off x="7739729" y="5031719"/>
            <a:ext cx="2083079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B83FE3B-0627-168B-519B-CD7B8C7BEDBB}"/>
              </a:ext>
            </a:extLst>
          </p:cNvPr>
          <p:cNvCxnSpPr>
            <a:cxnSpLocks/>
          </p:cNvCxnSpPr>
          <p:nvPr/>
        </p:nvCxnSpPr>
        <p:spPr>
          <a:xfrm>
            <a:off x="9611427" y="5042664"/>
            <a:ext cx="2083079" cy="0"/>
          </a:xfrm>
          <a:prstGeom prst="line">
            <a:avLst/>
          </a:prstGeom>
          <a:ln w="635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CADB28D3-946E-E683-272F-AF6E639ED2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2877" y="4457095"/>
            <a:ext cx="1094817" cy="10948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F4817C9-29E6-7A76-BD1A-2E4492FA60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36" y="4457095"/>
            <a:ext cx="1094817" cy="10948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50F6102-5F0B-0849-4758-6B842BC3C1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5102" y="4457095"/>
            <a:ext cx="1094816" cy="1094816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7F16A6C-B2EC-9227-B7AD-5A070752B3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5845" y="4457095"/>
            <a:ext cx="1094816" cy="10948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EFB1047-151D-C2A6-FF17-15EF1E35418C}"/>
              </a:ext>
            </a:extLst>
          </p:cNvPr>
          <p:cNvSpPr txBox="1"/>
          <p:nvPr/>
        </p:nvSpPr>
        <p:spPr>
          <a:xfrm>
            <a:off x="735840" y="5663629"/>
            <a:ext cx="1227407" cy="33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DESIGN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5F2509-5C89-87DB-C375-27F869CFFDAB}"/>
              </a:ext>
            </a:extLst>
          </p:cNvPr>
          <p:cNvSpPr txBox="1"/>
          <p:nvPr/>
        </p:nvSpPr>
        <p:spPr>
          <a:xfrm>
            <a:off x="2390481" y="5663629"/>
            <a:ext cx="1708631" cy="33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ENGINEERING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21BEB9-CE02-0E71-31E7-F82EF31C30E8}"/>
              </a:ext>
            </a:extLst>
          </p:cNvPr>
          <p:cNvSpPr txBox="1"/>
          <p:nvPr/>
        </p:nvSpPr>
        <p:spPr>
          <a:xfrm>
            <a:off x="4183553" y="5663629"/>
            <a:ext cx="1708631" cy="33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FABRICATION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B1AB23B-BDC7-AB2C-7997-3E5E6A0778FF}"/>
              </a:ext>
            </a:extLst>
          </p:cNvPr>
          <p:cNvSpPr txBox="1"/>
          <p:nvPr/>
        </p:nvSpPr>
        <p:spPr>
          <a:xfrm>
            <a:off x="6047453" y="5663629"/>
            <a:ext cx="1708631" cy="33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COATING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E8456A-338E-36F5-9389-A17A0DFFE4E1}"/>
              </a:ext>
            </a:extLst>
          </p:cNvPr>
          <p:cNvSpPr txBox="1"/>
          <p:nvPr/>
        </p:nvSpPr>
        <p:spPr>
          <a:xfrm>
            <a:off x="7898194" y="5663629"/>
            <a:ext cx="1708631" cy="56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METROLOGY</a:t>
            </a:r>
          </a:p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&amp; INSPECTION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16F845-44FF-34AC-94D3-FF1DC507177D}"/>
              </a:ext>
            </a:extLst>
          </p:cNvPr>
          <p:cNvSpPr txBox="1"/>
          <p:nvPr/>
        </p:nvSpPr>
        <p:spPr>
          <a:xfrm>
            <a:off x="9762094" y="5663629"/>
            <a:ext cx="1708631" cy="33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91AD"/>
                </a:solidFill>
                <a:latin typeface="Montserrat SemiBold" panose="00000700000000000000" pitchFamily="2" charset="0"/>
              </a:rPr>
              <a:t>ASSEMBLY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E511F38-EC83-40F9-ECD5-8F4B404854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5387" y="4457095"/>
            <a:ext cx="1094817" cy="109481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62A527D-AB05-5E6C-0952-4630C6C70F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54359" y="4457095"/>
            <a:ext cx="1094816" cy="10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D08B-BB9F-36B4-9BBE-801CFE35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Our Standard Offering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91886D7-0B86-7EA9-A6CA-BB28F063B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8"/>
            <a:ext cx="5126502" cy="4332040"/>
          </a:xfrm>
        </p:spPr>
        <p:txBody>
          <a:bodyPr>
            <a:normAutofit/>
          </a:bodyPr>
          <a:lstStyle/>
          <a:p>
            <a:r>
              <a:rPr lang="en-US" b="1" dirty="0"/>
              <a:t>Wavelength Range:</a:t>
            </a:r>
            <a:br>
              <a:rPr lang="en-US" b="1" dirty="0"/>
            </a:br>
            <a:r>
              <a:rPr lang="en-US" dirty="0"/>
              <a:t>193nm – 15000nm</a:t>
            </a:r>
          </a:p>
          <a:p>
            <a:br>
              <a:rPr lang="en-US" b="1" dirty="0"/>
            </a:br>
            <a:r>
              <a:rPr lang="en-US" b="1" dirty="0"/>
              <a:t>Sizes:</a:t>
            </a:r>
            <a:br>
              <a:rPr lang="en-US" b="1" dirty="0"/>
            </a:br>
            <a:r>
              <a:rPr lang="en-US" dirty="0"/>
              <a:t>12.5, 25, and 50mm</a:t>
            </a:r>
          </a:p>
          <a:p>
            <a:r>
              <a:rPr lang="en-US" i="1" dirty="0"/>
              <a:t>custom sizes available</a:t>
            </a:r>
          </a:p>
          <a:p>
            <a:br>
              <a:rPr lang="en-US" b="1" dirty="0"/>
            </a:br>
            <a:r>
              <a:rPr lang="en-US" b="1" dirty="0"/>
              <a:t>24/7 online ordering, no minimum quantities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4B2AF-F452-CA8A-6316-D6045822C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825B4-B03E-F55B-4414-75A93FA9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89"/>
          <a:stretch>
            <a:fillRect/>
          </a:stretch>
        </p:blipFill>
        <p:spPr>
          <a:xfrm>
            <a:off x="6181465" y="1167618"/>
            <a:ext cx="5423256" cy="50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9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F531-29D4-B17D-3036-FD42B414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Our Capabilities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680695-5E35-A1B9-0F88-E384749AA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797"/>
            <a:ext cx="10515600" cy="4516166"/>
          </a:xfrm>
        </p:spPr>
        <p:txBody>
          <a:bodyPr/>
          <a:lstStyle/>
          <a:p>
            <a:r>
              <a:rPr lang="en-US" dirty="0"/>
              <a:t>We provide extensive coating capabilities on a wide range of substrate materials: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D1817-9AE2-4F0C-6B26-A09F2D73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6F89F4E-959B-5744-898A-662C20E850D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76C9DA-0118-B058-5B48-FBBBF8A59792}"/>
              </a:ext>
            </a:extLst>
          </p:cNvPr>
          <p:cNvSpPr txBox="1"/>
          <p:nvPr/>
        </p:nvSpPr>
        <p:spPr>
          <a:xfrm>
            <a:off x="1235947" y="2773345"/>
            <a:ext cx="48600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91AD"/>
                </a:solidFill>
                <a:latin typeface="Montserrat SemiBold" panose="00000700000000000000" pitchFamily="2" charset="0"/>
              </a:rPr>
              <a:t>Our Capabilities</a:t>
            </a:r>
            <a:br>
              <a:rPr lang="en-US" dirty="0">
                <a:solidFill>
                  <a:srgbClr val="6691AD"/>
                </a:solidFill>
                <a:latin typeface="Montserrat SemiBold" panose="00000700000000000000" pitchFamily="2" charset="0"/>
              </a:rPr>
            </a:br>
            <a:endParaRPr lang="en-US" dirty="0">
              <a:solidFill>
                <a:srgbClr val="6691AD"/>
              </a:solidFill>
              <a:latin typeface="Montserrat SemiBold" panose="000007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Optical coatings 193nm – 15000nm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Diamond-like carbon coating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Metallization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Optical accessory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Optical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Plano polishing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Precision beveling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Dicing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Diamond milling, coring, and sawing</a:t>
            </a:r>
            <a:endParaRPr lang="en-US" sz="1600" dirty="0">
              <a:solidFill>
                <a:srgbClr val="6691AD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ACBBE-5DC4-A789-3725-37C63A05F62C}"/>
              </a:ext>
            </a:extLst>
          </p:cNvPr>
          <p:cNvSpPr txBox="1"/>
          <p:nvPr/>
        </p:nvSpPr>
        <p:spPr>
          <a:xfrm>
            <a:off x="6096000" y="2773345"/>
            <a:ext cx="486005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691AD"/>
                </a:solidFill>
                <a:latin typeface="Montserrat SemiBold" panose="00000700000000000000" pitchFamily="2" charset="0"/>
              </a:rPr>
              <a:t>Substrate Materials</a:t>
            </a:r>
          </a:p>
          <a:p>
            <a:endParaRPr lang="en-US" dirty="0">
              <a:solidFill>
                <a:srgbClr val="6691AD"/>
              </a:solidFill>
              <a:latin typeface="Montserrat SemiBold" panose="000007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BK-7; H2; G-18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Fused silica; UV and IR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Filter 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Chalcogenide glass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Sapphire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Germanium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Zinc sulfide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Zinc selenide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Silicon, CZ and FZ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Calcium Fluoride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Barium Fluoride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25000"/>
                  </a:schemeClr>
                </a:solidFill>
                <a:latin typeface="Montserrat" panose="00000500000000000000" pitchFamily="2" charset="0"/>
              </a:rPr>
              <a:t>Magnesium Fluoride</a:t>
            </a:r>
            <a:endParaRPr lang="en-US" sz="1600" dirty="0">
              <a:solidFill>
                <a:srgbClr val="6691AD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4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9C150-F411-7E97-62E3-DC91C9A08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270A-6BC4-9C8F-E1AB-D688C051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18 Automated Chambers Representing  Diverse Coating Technologies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EB50826-7FB4-BE21-754D-9DBF0BFC8C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517563"/>
              </p:ext>
            </p:extLst>
          </p:nvPr>
        </p:nvGraphicFramePr>
        <p:xfrm>
          <a:off x="234462" y="1466886"/>
          <a:ext cx="11769969" cy="468870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92179">
                  <a:extLst>
                    <a:ext uri="{9D8B030D-6E8A-4147-A177-3AD203B41FA5}">
                      <a16:colId xmlns:a16="http://schemas.microsoft.com/office/drawing/2014/main" val="196258000"/>
                    </a:ext>
                  </a:extLst>
                </a:gridCol>
                <a:gridCol w="1905169">
                  <a:extLst>
                    <a:ext uri="{9D8B030D-6E8A-4147-A177-3AD203B41FA5}">
                      <a16:colId xmlns:a16="http://schemas.microsoft.com/office/drawing/2014/main" val="1216138465"/>
                    </a:ext>
                  </a:extLst>
                </a:gridCol>
                <a:gridCol w="1262320">
                  <a:extLst>
                    <a:ext uri="{9D8B030D-6E8A-4147-A177-3AD203B41FA5}">
                      <a16:colId xmlns:a16="http://schemas.microsoft.com/office/drawing/2014/main" val="4154826010"/>
                    </a:ext>
                  </a:extLst>
                </a:gridCol>
                <a:gridCol w="2664899">
                  <a:extLst>
                    <a:ext uri="{9D8B030D-6E8A-4147-A177-3AD203B41FA5}">
                      <a16:colId xmlns:a16="http://schemas.microsoft.com/office/drawing/2014/main" val="188240839"/>
                    </a:ext>
                  </a:extLst>
                </a:gridCol>
                <a:gridCol w="1402578">
                  <a:extLst>
                    <a:ext uri="{9D8B030D-6E8A-4147-A177-3AD203B41FA5}">
                      <a16:colId xmlns:a16="http://schemas.microsoft.com/office/drawing/2014/main" val="1794702142"/>
                    </a:ext>
                  </a:extLst>
                </a:gridCol>
                <a:gridCol w="2442824">
                  <a:extLst>
                    <a:ext uri="{9D8B030D-6E8A-4147-A177-3AD203B41FA5}">
                      <a16:colId xmlns:a16="http://schemas.microsoft.com/office/drawing/2014/main" val="3754657894"/>
                    </a:ext>
                  </a:extLst>
                </a:gridCol>
              </a:tblGrid>
              <a:tr h="4899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Montserrat" panose="00000500000000000000" pitchFamily="2" charset="0"/>
                        </a:rPr>
                        <a:t>Coating</a:t>
                      </a:r>
                      <a:br>
                        <a:rPr lang="en-US" sz="1300" dirty="0">
                          <a:latin typeface="Montserrat" panose="00000500000000000000" pitchFamily="2" charset="0"/>
                        </a:rPr>
                      </a:br>
                      <a:r>
                        <a:rPr lang="en-US" sz="1300" dirty="0">
                          <a:latin typeface="Montserrat" panose="00000500000000000000" pitchFamily="2" charset="0"/>
                        </a:rPr>
                        <a:t>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Montserrat" panose="00000500000000000000" pitchFamily="2" charset="0"/>
                        </a:rPr>
                        <a:t>Coating</a:t>
                      </a:r>
                      <a:br>
                        <a:rPr lang="en-US" sz="1300" dirty="0">
                          <a:latin typeface="Montserrat" panose="00000500000000000000" pitchFamily="2" charset="0"/>
                        </a:rPr>
                      </a:br>
                      <a:r>
                        <a:rPr lang="en-US" sz="1300" dirty="0">
                          <a:latin typeface="Montserrat" panose="00000500000000000000" pitchFamily="2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Montserrat" panose="00000500000000000000" pitchFamily="2" charset="0"/>
                        </a:rPr>
                        <a:t>Wavelength</a:t>
                      </a:r>
                      <a:br>
                        <a:rPr lang="en-US" sz="1300" dirty="0">
                          <a:latin typeface="Montserrat" panose="00000500000000000000" pitchFamily="2" charset="0"/>
                        </a:rPr>
                      </a:br>
                      <a:r>
                        <a:rPr lang="en-US" sz="1300" dirty="0">
                          <a:latin typeface="Montserrat" panose="00000500000000000000" pitchFamily="2" charset="0"/>
                        </a:rPr>
                        <a:t>Range (nm)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Max</a:t>
                      </a:r>
                      <a:br>
                        <a:rPr lang="en-US" sz="13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Diameter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Montserrat" panose="00000500000000000000" pitchFamily="2" charset="0"/>
                        </a:rPr>
                        <a:t>Filter</a:t>
                      </a:r>
                      <a:br>
                        <a:rPr lang="en-US" sz="1300" dirty="0">
                          <a:latin typeface="Montserrat" panose="00000500000000000000" pitchFamily="2" charset="0"/>
                        </a:rPr>
                      </a:br>
                      <a:r>
                        <a:rPr lang="en-US" sz="1300" dirty="0">
                          <a:latin typeface="Montserrat" panose="00000500000000000000" pitchFamily="2" charset="0"/>
                        </a:rPr>
                        <a:t>Construction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Durability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6080471"/>
                  </a:ext>
                </a:extLst>
              </a:tr>
              <a:tr h="5777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Magnetron Sputtering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All Filter Types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325-5000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1-10”, 5-10”, 6-8”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First Surface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Severe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dirty="0">
                          <a:latin typeface="Montserrat" panose="00000500000000000000" pitchFamily="2" charset="0"/>
                        </a:rPr>
                        <a:t>MIL-C-48497</a:t>
                      </a:r>
                      <a:endParaRPr lang="en-US" sz="1200" b="0" i="0" u="none" strike="noStrike" kern="1200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2422065305"/>
                  </a:ext>
                </a:extLst>
              </a:tr>
              <a:tr h="4732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EB Gun and Resistance</a:t>
                      </a:r>
                      <a:b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(Ion-Assisted Preclean)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Infrared Coatings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1650-20000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1-10”, 5-10”, 8-9”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First Surface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Moderate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MIL-F-41416</a:t>
                      </a: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4069018590"/>
                  </a:ext>
                </a:extLst>
              </a:tr>
              <a:tr h="4174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Diamond-Like Carbon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Infrared Coatings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3000-14000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14” platen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First Surface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Windscreen Wiper Test: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TS 1888 / P5.4.3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Severe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MIL-C-675C / P4.5.10</a:t>
                      </a: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565105038"/>
                  </a:ext>
                </a:extLst>
              </a:tr>
              <a:tr h="417494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Ion-Assisted</a:t>
                      </a:r>
                      <a:b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E-Beam Deposition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UV Coatings</a:t>
                      </a:r>
                      <a:b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High Laser Damage</a:t>
                      </a:r>
                      <a:b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Low Stress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240-2100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5-12”, 4-14”, 8-9”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First Surface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Severe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dirty="0">
                          <a:latin typeface="Montserrat" panose="00000500000000000000" pitchFamily="2" charset="0"/>
                        </a:rPr>
                        <a:t>MIL-C-48497</a:t>
                      </a:r>
                      <a:endParaRPr lang="en-US" sz="1200" b="0" i="0" u="none" strike="noStrike" kern="1200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325542475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Neutral Density Filters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250-14000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4-10”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Montserrat" pitchFamily="2" charset="0"/>
                        </a:rPr>
                        <a:t>First Surface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Moderate to severe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dirty="0">
                          <a:latin typeface="Montserrat" panose="00000500000000000000" pitchFamily="2" charset="0"/>
                        </a:rPr>
                        <a:t>MIL-C-48497</a:t>
                      </a:r>
                      <a:endParaRPr lang="en-US" sz="1200" b="0" i="0" u="none" strike="noStrike" kern="1200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388144920"/>
                  </a:ext>
                </a:extLst>
              </a:tr>
              <a:tr h="417494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Thermal/</a:t>
                      </a:r>
                      <a:b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Resistance Evaporation</a:t>
                      </a:r>
                    </a:p>
                  </a:txBody>
                  <a:tcPr marL="73152" marR="73152" marT="73152" marB="73152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Ultraviolet Bandpass</a:t>
                      </a:r>
                      <a:b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</a:rPr>
                        <a:t>Aluminum Mirrors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190-390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1-10”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First Surface / Laminated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Moderate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dirty="0">
                          <a:latin typeface="Montserrat" panose="00000500000000000000" pitchFamily="2" charset="0"/>
                        </a:rPr>
                        <a:t>MIL-C-48497</a:t>
                      </a:r>
                      <a:endParaRPr lang="en-US" sz="1200" b="0" i="0" u="none" strike="noStrike" kern="1200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2219891194"/>
                  </a:ext>
                </a:extLst>
              </a:tr>
              <a:tr h="417494">
                <a:tc vMerge="1">
                  <a:txBody>
                    <a:bodyPr/>
                    <a:lstStyle/>
                    <a:p>
                      <a:pPr algn="l" rtl="0" fontAlgn="ctr"/>
                      <a:endParaRPr lang="en-US" sz="1200" b="1" i="0" u="none" strike="noStrike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Visible to NIR Bandpass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Montserrat" pitchFamily="2" charset="0"/>
                        </a:rPr>
                        <a:t>390-2400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1-10”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Montserrat" pitchFamily="2" charset="0"/>
                        </a:rPr>
                        <a:t>Laminated</a:t>
                      </a:r>
                    </a:p>
                  </a:txBody>
                  <a:tcPr marL="73152" marR="73152" marT="73152" marB="73152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  <a:t>Moderate abrasion</a:t>
                      </a:r>
                      <a:br>
                        <a:rPr lang="en-US" sz="1200" b="0" i="0" u="none" strike="noStrike" kern="1200" dirty="0">
                          <a:solidFill>
                            <a:srgbClr val="0E402C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</a:rPr>
                      </a:br>
                      <a:r>
                        <a:rPr lang="en-US" sz="1200" dirty="0">
                          <a:latin typeface="Montserrat" panose="00000500000000000000" pitchFamily="2" charset="0"/>
                        </a:rPr>
                        <a:t>MIL-C-48497</a:t>
                      </a:r>
                      <a:endParaRPr lang="en-US" sz="1200" b="0" i="0" u="none" strike="noStrike" kern="1200" dirty="0">
                        <a:solidFill>
                          <a:srgbClr val="0E402C"/>
                        </a:solidFill>
                        <a:effectLst/>
                        <a:latin typeface="Montserrat" pitchFamily="2" charset="0"/>
                        <a:ea typeface="+mn-ea"/>
                        <a:cs typeface="+mn-cs"/>
                      </a:endParaRPr>
                    </a:p>
                  </a:txBody>
                  <a:tcPr marL="73152" marR="73152" marT="73152" marB="73152" anchor="ctr"/>
                </a:tc>
                <a:extLst>
                  <a:ext uri="{0D108BD9-81ED-4DB2-BD59-A6C34878D82A}">
                    <a16:rowId xmlns:a16="http://schemas.microsoft.com/office/drawing/2014/main" val="162742948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450D-E6EB-0C34-BEC7-949B01B4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4983B-F0F5-CA1D-3F16-8557D0A9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Precision High-Volume Fabrication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E45C2-83D8-51EB-C816-1ADE5F36A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0525"/>
            <a:ext cx="6832600" cy="466969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Automated coating chambers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Custom CNC cutting, coring, and milling cells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Robotic auto‑centering and chamfering 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24/7 “lights‑out” production keeps lead times short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Redundancy on all critical process for zero downtime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Robust preventative maintenance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18562-E167-FEE5-2954-360C46179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112F60-4336-9CDA-37EA-CF66034907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14" b="12407"/>
          <a:stretch>
            <a:fillRect/>
          </a:stretch>
        </p:blipFill>
        <p:spPr>
          <a:xfrm>
            <a:off x="7922586" y="1262744"/>
            <a:ext cx="3431214" cy="478207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2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FEA78-7CDA-B22B-7C2D-CCD26B154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DE0412-5595-6203-4E56-7E688A42D3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89" y="3396018"/>
            <a:ext cx="1869323" cy="281126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BCA7C-4A19-96E6-7713-F5D55D7F54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4175" y="1905137"/>
            <a:ext cx="2756875" cy="182217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9858C8-AE88-AF03-CD79-8A076381CD94}"/>
              </a:ext>
            </a:extLst>
          </p:cNvPr>
          <p:cNvSpPr txBox="1"/>
          <p:nvPr/>
        </p:nvSpPr>
        <p:spPr>
          <a:xfrm>
            <a:off x="9438475" y="3422268"/>
            <a:ext cx="223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Sniper ATP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05316C-7B16-9BE2-2D2E-91A1C834FB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5670" y="432077"/>
            <a:ext cx="2246490" cy="166863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A82CF75-CD44-CA51-1AF0-DA237676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/>
          <a:lstStyle/>
          <a:p>
            <a:r>
              <a:rPr lang="en-US" dirty="0"/>
              <a:t>Proven Performance in</a:t>
            </a:r>
            <a:br>
              <a:rPr lang="en-US" dirty="0"/>
            </a:br>
            <a:r>
              <a:rPr lang="en-US" dirty="0"/>
              <a:t>Custom Optics for Defense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DDD1A-0190-26CB-44F3-DFF59AA1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592"/>
            <a:ext cx="10515600" cy="4516166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Some of our notable programs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Wescam MX-Series Camera Pod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Lockheed F-16 Boresight LTAS</a:t>
            </a: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Lockheed F-35 JSF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Lockheed Sniper Advanced Targeting Pod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Lockheed Apache M-TADS/PNVS Targeting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Boeing C-17 Landing Light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91AD"/>
                </a:solidFill>
              </a:rPr>
              <a:t>RTX/Collins KC-46 Tanker / C-130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91AD"/>
                </a:solidFill>
              </a:rPr>
              <a:t>Anduril Sensors &amp; Detectors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91AD"/>
                </a:solidFill>
              </a:rPr>
              <a:t>BAE Defense Systems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D66D4BB-E428-6F0B-F9DE-7B551536F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 descr="WESCAM MX™-15, Air Surveillance and Reconnaissance | L3Harris® Fast.  Forward.">
            <a:extLst>
              <a:ext uri="{FF2B5EF4-FFF2-40B4-BE49-F238E27FC236}">
                <a16:creationId xmlns:a16="http://schemas.microsoft.com/office/drawing/2014/main" id="{EB53628C-5446-EAE5-4FAF-A009161F9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07" y="4490590"/>
            <a:ext cx="1217135" cy="14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722A18-B187-3D3E-4BC6-748392F1311B}"/>
              </a:ext>
            </a:extLst>
          </p:cNvPr>
          <p:cNvSpPr txBox="1"/>
          <p:nvPr/>
        </p:nvSpPr>
        <p:spPr>
          <a:xfrm>
            <a:off x="8357961" y="1796827"/>
            <a:ext cx="223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C-17 Landing Lights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2F6D4-780A-21D8-46C8-642D0E12ABD1}"/>
              </a:ext>
            </a:extLst>
          </p:cNvPr>
          <p:cNvSpPr txBox="1"/>
          <p:nvPr/>
        </p:nvSpPr>
        <p:spPr>
          <a:xfrm>
            <a:off x="9721736" y="5948665"/>
            <a:ext cx="2234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Montserrat" panose="00000500000000000000" pitchFamily="2" charset="0"/>
              </a:rPr>
              <a:t>Apache M-TADS/PNVS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5D873-D757-B77E-98E2-0DF2D25841D6}"/>
              </a:ext>
            </a:extLst>
          </p:cNvPr>
          <p:cNvSpPr txBox="1"/>
          <p:nvPr/>
        </p:nvSpPr>
        <p:spPr>
          <a:xfrm>
            <a:off x="8056960" y="5899507"/>
            <a:ext cx="223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9813B"/>
                </a:solidFill>
                <a:latin typeface="Montserrat" panose="00000500000000000000" pitchFamily="2" charset="0"/>
              </a:rPr>
              <a:t>MX Pod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BC604-2D5B-A54A-D188-A789B06C2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4894" y="5373858"/>
            <a:ext cx="2310687" cy="9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54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5C6BE-63E8-E941-9D6C-8F747E66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61121D9-EA60-0EAA-234F-C456325E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6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Proven Performance in</a:t>
            </a:r>
            <a:br>
              <a:rPr lang="en-US" dirty="0"/>
            </a:br>
            <a:r>
              <a:rPr lang="en-US" dirty="0"/>
              <a:t>Space-Qualified Custom Optics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2094E-55EB-00B4-D175-64AA24D0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3237"/>
            <a:ext cx="10515600" cy="4670425"/>
          </a:xfrm>
        </p:spPr>
        <p:txBody>
          <a:bodyPr wrap="square" tIns="0" bIns="0">
            <a:normAutofit fontScale="70000" lnSpcReduction="20000"/>
          </a:bodyPr>
          <a:lstStyle/>
          <a:p>
            <a:r>
              <a:rPr lang="en-US" b="1" dirty="0"/>
              <a:t>Some of our notable projects include: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SOFIA Infrared Observatory</a:t>
            </a:r>
          </a:p>
          <a:p>
            <a:pPr lvl="1"/>
            <a:r>
              <a:rPr lang="en-US" dirty="0"/>
              <a:t>IR filters helped confirm lunar water in 2020</a:t>
            </a:r>
          </a:p>
          <a:p>
            <a:r>
              <a:rPr lang="en-US" dirty="0"/>
              <a:t>NASA/JPL Deep Space Optical Communications</a:t>
            </a:r>
          </a:p>
          <a:p>
            <a:pPr lvl="1"/>
            <a:r>
              <a:rPr lang="en-US" dirty="0"/>
              <a:t>Short‑wave‑pass filters enabled a 19‑million‑mile laser</a:t>
            </a:r>
            <a:br>
              <a:rPr lang="en-US" dirty="0"/>
            </a:br>
            <a:r>
              <a:rPr lang="en-US" dirty="0"/>
              <a:t>video link</a:t>
            </a:r>
          </a:p>
          <a:p>
            <a:r>
              <a:rPr lang="en-US" dirty="0" err="1"/>
              <a:t>MatISSE</a:t>
            </a:r>
            <a:r>
              <a:rPr lang="en-US" dirty="0"/>
              <a:t> Mid‑IR Interferometer</a:t>
            </a:r>
          </a:p>
          <a:p>
            <a:pPr lvl="1"/>
            <a:r>
              <a:rPr lang="en-US" dirty="0"/>
              <a:t>Components for black‑hole &amp; planet‑formation studies</a:t>
            </a:r>
          </a:p>
          <a:p>
            <a:r>
              <a:rPr lang="en-US" dirty="0"/>
              <a:t>NASA PUNCH Mission</a:t>
            </a:r>
          </a:p>
          <a:p>
            <a:pPr lvl="1"/>
            <a:r>
              <a:rPr lang="en-US" dirty="0"/>
              <a:t>Custom non-planar coating to suppress IR + blue light, isolating the key 600 nm band for high‑precision solar‑wind imaging </a:t>
            </a:r>
          </a:p>
          <a:p>
            <a:r>
              <a:rPr lang="en-US" dirty="0"/>
              <a:t>Pandora </a:t>
            </a:r>
            <a:r>
              <a:rPr lang="en-US" dirty="0" err="1"/>
              <a:t>SmallSat</a:t>
            </a:r>
            <a:endParaRPr lang="en-US" dirty="0"/>
          </a:p>
          <a:p>
            <a:pPr lvl="1"/>
            <a:r>
              <a:rPr lang="en-US" dirty="0"/>
              <a:t>Filters to aid in separation of IR and VIS for spectral analysis of exoplanet atmospheres</a:t>
            </a:r>
          </a:p>
          <a:p>
            <a:r>
              <a:rPr lang="en-US" dirty="0"/>
              <a:t>NASA Dragonfly Mission</a:t>
            </a:r>
          </a:p>
          <a:p>
            <a:pPr lvl="1"/>
            <a:r>
              <a:rPr lang="en-US" dirty="0"/>
              <a:t>Color contrast filters to aid in detection of pre-biological conditions on Titan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03F2DE58-5AF3-D372-3F10-9EBA2B473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72" y="6330224"/>
            <a:ext cx="2743200" cy="365125"/>
          </a:xfrm>
        </p:spPr>
        <p:txBody>
          <a:bodyPr/>
          <a:lstStyle/>
          <a:p>
            <a:fld id="{9C6BFE28-87E7-402A-BCF0-A8FD154B4DF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8" name="Picture 4" descr="NASA's Dragonfly Rotorcraft Mission to Saturn's Moon Titan ...">
            <a:extLst>
              <a:ext uri="{FF2B5EF4-FFF2-40B4-BE49-F238E27FC236}">
                <a16:creationId xmlns:a16="http://schemas.microsoft.com/office/drawing/2014/main" id="{3C445D8F-89FE-6A11-AE0D-5EE6ACA2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14" y="1660797"/>
            <a:ext cx="3284381" cy="208012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4FCEC2-C8AB-8DC7-4882-23BCF75303D0}"/>
              </a:ext>
            </a:extLst>
          </p:cNvPr>
          <p:cNvSpPr txBox="1"/>
          <p:nvPr/>
        </p:nvSpPr>
        <p:spPr>
          <a:xfrm>
            <a:off x="8783488" y="3429000"/>
            <a:ext cx="2953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Montserrat" panose="00000500000000000000" pitchFamily="2" charset="0"/>
              </a:rPr>
              <a:t>NASA Dragonfly Mission</a:t>
            </a:r>
          </a:p>
        </p:txBody>
      </p:sp>
    </p:spTree>
    <p:extLst>
      <p:ext uri="{BB962C8B-B14F-4D97-AF65-F5344CB8AC3E}">
        <p14:creationId xmlns:p14="http://schemas.microsoft.com/office/powerpoint/2010/main" val="1246670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doverCorp 01">
      <a:dk1>
        <a:srgbClr val="0E402C"/>
      </a:dk1>
      <a:lt1>
        <a:srgbClr val="FFFFFF"/>
      </a:lt1>
      <a:dk2>
        <a:srgbClr val="7F59A1"/>
      </a:dk2>
      <a:lt2>
        <a:srgbClr val="F8F8F8"/>
      </a:lt2>
      <a:accent1>
        <a:srgbClr val="749C46"/>
      </a:accent1>
      <a:accent2>
        <a:srgbClr val="FFD160"/>
      </a:accent2>
      <a:accent3>
        <a:srgbClr val="6691AD"/>
      </a:accent3>
      <a:accent4>
        <a:srgbClr val="EEEEED"/>
      </a:accent4>
      <a:accent5>
        <a:srgbClr val="EEEEED"/>
      </a:accent5>
      <a:accent6>
        <a:srgbClr val="EEEEED"/>
      </a:accent6>
      <a:hlink>
        <a:srgbClr val="E78527"/>
      </a:hlink>
      <a:folHlink>
        <a:srgbClr val="B8591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doverCorp_Template_2024" id="{3A6D9A5D-FE9A-944F-A769-ED87CC34DDA1}" vid="{CFA8F8C4-882C-A749-9AC9-0931A9C9F6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18321</TotalTime>
  <Words>1242</Words>
  <Application>Microsoft Macintosh PowerPoint</Application>
  <PresentationFormat>Widescreen</PresentationFormat>
  <Paragraphs>277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Montserrat</vt:lpstr>
      <vt:lpstr>Montserrat ExtraBold</vt:lpstr>
      <vt:lpstr>Montserrat Medium</vt:lpstr>
      <vt:lpstr>Montserrat SemiBold</vt:lpstr>
      <vt:lpstr>Office Theme</vt:lpstr>
      <vt:lpstr>PowerPoint Presentation</vt:lpstr>
      <vt:lpstr>Why Andover?</vt:lpstr>
      <vt:lpstr>Reliable Partner</vt:lpstr>
      <vt:lpstr>Our Standard Offering</vt:lpstr>
      <vt:lpstr>Our Capabilities</vt:lpstr>
      <vt:lpstr>18 Automated Chambers Representing  Diverse Coating Technologies</vt:lpstr>
      <vt:lpstr>Precision High-Volume Fabrication</vt:lpstr>
      <vt:lpstr>Proven Performance in Custom Optics for Defense</vt:lpstr>
      <vt:lpstr>Proven Performance in Space-Qualified Custom Optics</vt:lpstr>
      <vt:lpstr>Infrared Filters and Coatings Engineered spectral control for IR imaging</vt:lpstr>
      <vt:lpstr>Anti-Reflective Coatings Essential for your optical performance</vt:lpstr>
      <vt:lpstr>Durable Filters for Laser Systems</vt:lpstr>
      <vt:lpstr>Diamond-Like Carbon Coatings</vt:lpstr>
      <vt:lpstr>Serving Demanding Markets and Applications</vt:lpstr>
      <vt:lpstr>Quality Control</vt:lpstr>
      <vt:lpstr>Fast Delivery</vt:lpstr>
      <vt:lpstr>What’s Next for Andover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Shagoury</dc:creator>
  <cp:lastModifiedBy>Holly Peterson</cp:lastModifiedBy>
  <cp:revision>359</cp:revision>
  <cp:lastPrinted>2026-01-05T17:12:22Z</cp:lastPrinted>
  <dcterms:created xsi:type="dcterms:W3CDTF">2024-03-04T18:14:12Z</dcterms:created>
  <dcterms:modified xsi:type="dcterms:W3CDTF">2026-03-27T13:45:18Z</dcterms:modified>
</cp:coreProperties>
</file>